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8" r:id="rId93"/>
    <p:sldId id="349" r:id="rId94"/>
    <p:sldId id="347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5CDA0-275E-4024-811E-A7DC7DA2A792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F293F-60D9-4617-9CEA-A9F1A9D33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08B82-5DAE-419C-BF13-93801BB0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dirty="0"/>
              <a:t>MY JOURNAL TO PYTHON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0049A9-7FD5-4FB7-9235-CCB4BCC46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zh-TW" altLang="en-US" b="1" dirty="0"/>
              <a:t>菲利浦 </a:t>
            </a:r>
            <a:r>
              <a:rPr lang="en-US" altLang="zh-TW" b="1" dirty="0"/>
              <a:t>– </a:t>
            </a:r>
            <a:r>
              <a:rPr lang="en-US" altLang="zh-TW" dirty="0"/>
              <a:t>John Philip R. </a:t>
            </a:r>
            <a:r>
              <a:rPr lang="en-US" altLang="zh-TW" dirty="0" err="1"/>
              <a:t>Almonia</a:t>
            </a:r>
            <a:br>
              <a:rPr lang="en-US" altLang="zh-TW" dirty="0"/>
            </a:br>
            <a:r>
              <a:rPr lang="en-US" altLang="zh-TW" dirty="0"/>
              <a:t>Teacher: My Great Teacher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26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D95B0-14B5-C05F-F16C-C9B6A570B8B2}"/>
              </a:ext>
            </a:extLst>
          </p:cNvPr>
          <p:cNvSpPr txBox="1"/>
          <p:nvPr/>
        </p:nvSpPr>
        <p:spPr>
          <a:xfrm>
            <a:off x="4250234" y="835819"/>
            <a:ext cx="36915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Python also has many built-in functions that return a </a:t>
            </a:r>
            <a:r>
              <a:rPr lang="en-GB" sz="2000" dirty="0" err="1"/>
              <a:t>boolean</a:t>
            </a:r>
            <a:r>
              <a:rPr lang="en-GB" sz="2000" dirty="0"/>
              <a:t> value, like the </a:t>
            </a:r>
            <a:r>
              <a:rPr lang="en-GB" sz="2000" dirty="0" err="1">
                <a:solidFill>
                  <a:srgbClr val="C00000"/>
                </a:solidFill>
              </a:rPr>
              <a:t>isinstance</a:t>
            </a:r>
            <a:r>
              <a:rPr lang="en-GB" sz="2000" dirty="0"/>
              <a:t>() function, which can be used to determine if an object is of a certain data type:</a:t>
            </a:r>
            <a:endParaRPr lang="en-US" sz="20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8E80FDB-48BB-72F6-3B34-6DE40DC4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2846783"/>
            <a:ext cx="5953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39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238EC-0F7C-FEFB-B19D-C1977A63A541}"/>
              </a:ext>
            </a:extLst>
          </p:cNvPr>
          <p:cNvSpPr txBox="1"/>
          <p:nvPr/>
        </p:nvSpPr>
        <p:spPr>
          <a:xfrm>
            <a:off x="2994498" y="968164"/>
            <a:ext cx="6203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a list of dictionaries based on the "year" value of the dictionaries: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3F7EF-D3E8-1C2D-B1AE-A81D47A8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75" y="2236366"/>
            <a:ext cx="4404850" cy="2385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9FBF7-DE5A-E65E-3F9F-D0C4AE93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49" y="4747236"/>
            <a:ext cx="5921253" cy="281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C76DE-899A-E155-4EB2-E79C2EA7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368" y="5063877"/>
            <a:ext cx="5243014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7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19978-90BD-B518-67FF-48C7EE49EDE4}"/>
              </a:ext>
            </a:extLst>
          </p:cNvPr>
          <p:cNvSpPr txBox="1"/>
          <p:nvPr/>
        </p:nvSpPr>
        <p:spPr>
          <a:xfrm>
            <a:off x="4176117" y="812600"/>
            <a:ext cx="3839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/>
              <a:t>Python List</a:t>
            </a:r>
            <a:endParaRPr lang="en-US" sz="40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BD9B604-7DCF-F269-0800-C5E183C7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4" y="1928812"/>
            <a:ext cx="4952308" cy="30003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96C0AB-35AA-823D-4DCC-42C5A2F0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20" y="2803921"/>
            <a:ext cx="4287558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2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9DC0-28B7-FB38-1021-BD12D1EC44C1}"/>
              </a:ext>
            </a:extLst>
          </p:cNvPr>
          <p:cNvSpPr txBox="1"/>
          <p:nvPr/>
        </p:nvSpPr>
        <p:spPr>
          <a:xfrm>
            <a:off x="5184577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F17CC-583C-A22C-9117-51F9DB9B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09712"/>
            <a:ext cx="68580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1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A4380C-296B-37B0-16F2-118BC936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233487"/>
            <a:ext cx="68484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CE9E25-09A1-727C-2328-87289D33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66899"/>
            <a:ext cx="6858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D73D84-B8FD-C428-30FF-A8B6FB63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120" y="675625"/>
            <a:ext cx="6545759" cy="275337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B54CC6-6F13-029D-DBA0-3DD190EB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6" y="3429000"/>
            <a:ext cx="5991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633676-7D56-CC5D-71C4-4C9B9359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09" y="754856"/>
            <a:ext cx="5614988" cy="213158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2C9949-88E6-001B-8AF8-9548C720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55" y="2886439"/>
            <a:ext cx="4601542" cy="13299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B8A9C6-28C8-B367-89A2-703FF1424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894" y="4216389"/>
            <a:ext cx="6057900" cy="18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A186DD-8C05-03B2-1E33-7CC153C4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3" y="857250"/>
            <a:ext cx="4550567" cy="166092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9F58C8-5FB5-EAF5-69C1-42D0AD7DD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41" y="2598538"/>
            <a:ext cx="2913459" cy="12488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1210CC-5361-3495-0B0D-9C1B785E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94" y="2876616"/>
            <a:ext cx="4550567" cy="29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8D48B-B437-578D-F733-E3DDB10C4778}"/>
              </a:ext>
            </a:extLst>
          </p:cNvPr>
          <p:cNvSpPr txBox="1"/>
          <p:nvPr/>
        </p:nvSpPr>
        <p:spPr>
          <a:xfrm>
            <a:off x="3175518" y="1045030"/>
            <a:ext cx="58409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list can contain different data types: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list with strings, integers and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values: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4B4A7-DB99-3987-5121-BE10C62E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61" y="2601224"/>
            <a:ext cx="3421677" cy="868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5DB1E-645F-74FB-62D7-11959CDF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49" y="4037185"/>
            <a:ext cx="2987299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B6116E-DBA4-8F07-9284-19FB205E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65" y="775700"/>
            <a:ext cx="5852667" cy="1425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400C9-2098-8E5C-6E32-1EBB1A9976FD}"/>
              </a:ext>
            </a:extLst>
          </p:cNvPr>
          <p:cNvSpPr txBox="1"/>
          <p:nvPr/>
        </p:nvSpPr>
        <p:spPr>
          <a:xfrm>
            <a:off x="4593769" y="2757196"/>
            <a:ext cx="30044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is the data type of a list?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7076D-2E32-2C6D-F2EC-5C59B316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75" y="3841825"/>
            <a:ext cx="3215919" cy="815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486AFD-C937-AEC5-1410-3A7BE746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862" y="4897445"/>
            <a:ext cx="1722269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D493E-A5CC-4A4F-ADFE-9EAB1438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2442AB-B420-47FB-AB53-EFFB84DF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- Python</a:t>
            </a:r>
            <a:br>
              <a:rPr lang="en-US" altLang="zh-TW" dirty="0"/>
            </a:br>
            <a:r>
              <a:rPr lang="en-US" altLang="zh-TW" dirty="0"/>
              <a:t>- Input and output</a:t>
            </a:r>
            <a:br>
              <a:rPr lang="en-US" altLang="zh-TW" dirty="0"/>
            </a:br>
            <a:r>
              <a:rPr lang="en-US" altLang="zh-TW" dirty="0"/>
              <a:t>- Data types: Booleans and List</a:t>
            </a:r>
            <a:br>
              <a:rPr lang="en-US" altLang="zh-TW" dirty="0"/>
            </a:br>
            <a:r>
              <a:rPr lang="en-US" altLang="zh-TW" dirty="0"/>
              <a:t>   </a:t>
            </a:r>
            <a:r>
              <a:rPr lang="en-US" altLang="zh-TW" sz="2100" dirty="0"/>
              <a:t>(Python Lists)</a:t>
            </a:r>
            <a:br>
              <a:rPr lang="en-US" altLang="zh-TW" sz="2100" dirty="0"/>
            </a:br>
            <a:r>
              <a:rPr lang="en-US" altLang="zh-TW" dirty="0"/>
              <a:t>   </a:t>
            </a:r>
            <a:r>
              <a:rPr lang="en-US" altLang="zh-TW" sz="1400" dirty="0"/>
              <a:t>- Access List Items</a:t>
            </a:r>
            <a:br>
              <a:rPr lang="en-US" altLang="zh-TW" sz="1400" dirty="0"/>
            </a:br>
            <a:r>
              <a:rPr lang="en-US" altLang="zh-TW" sz="1400" dirty="0"/>
              <a:t>   - Change List Items</a:t>
            </a:r>
            <a:br>
              <a:rPr lang="en-US" altLang="zh-TW" sz="1400" dirty="0"/>
            </a:br>
            <a:r>
              <a:rPr lang="en-US" altLang="zh-TW" sz="1400" dirty="0"/>
              <a:t>   - Add List Items</a:t>
            </a:r>
            <a:br>
              <a:rPr lang="en-US" altLang="zh-TW" sz="1400" dirty="0"/>
            </a:br>
            <a:r>
              <a:rPr lang="en-US" altLang="zh-TW" sz="1400" dirty="0"/>
              <a:t>   - Remove List Items</a:t>
            </a:r>
            <a:br>
              <a:rPr lang="en-US" altLang="zh-TW" sz="1400" dirty="0"/>
            </a:br>
            <a:r>
              <a:rPr lang="en-US" altLang="zh-TW" sz="1400" dirty="0"/>
              <a:t>   - Loop List</a:t>
            </a:r>
            <a:br>
              <a:rPr lang="en-US" altLang="zh-TW" sz="1400" dirty="0"/>
            </a:br>
            <a:r>
              <a:rPr lang="en-US" altLang="zh-TW" sz="1400" dirty="0"/>
              <a:t>   - List Comprehension</a:t>
            </a:r>
            <a:br>
              <a:rPr lang="en-US" altLang="zh-TW" sz="1400" dirty="0"/>
            </a:br>
            <a:r>
              <a:rPr lang="en-US" altLang="zh-TW" sz="1400" dirty="0"/>
              <a:t>   - Sort Lists</a:t>
            </a:r>
            <a:br>
              <a:rPr lang="en-US" altLang="zh-TW" sz="1400" dirty="0"/>
            </a:br>
            <a:r>
              <a:rPr lang="en-US" altLang="zh-TW" sz="1400" dirty="0"/>
              <a:t>   - Copy Lists</a:t>
            </a:r>
            <a:br>
              <a:rPr lang="en-US" altLang="zh-TW" sz="1400" dirty="0"/>
            </a:br>
            <a:r>
              <a:rPr lang="en-US" altLang="zh-TW" sz="1400" dirty="0"/>
              <a:t>   - Join Lists</a:t>
            </a:r>
            <a:br>
              <a:rPr lang="en-US" altLang="zh-TW" sz="1400" dirty="0"/>
            </a:br>
            <a:r>
              <a:rPr lang="en-US" altLang="zh-TW" sz="1400" dirty="0"/>
              <a:t>   - List Methods</a:t>
            </a:r>
            <a:br>
              <a:rPr lang="en-US" altLang="zh-TW" sz="1400" dirty="0"/>
            </a:br>
            <a:r>
              <a:rPr lang="en-US" altLang="zh-TW" dirty="0"/>
              <a:t>- Operators ON data type: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43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16D163-6B75-2E73-68FB-016AA6D5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1050128"/>
            <a:ext cx="7837713" cy="136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8A9D1-74A3-942F-8A33-08E02A9F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63" y="2555149"/>
            <a:ext cx="3566469" cy="891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C4D868-DE58-F6F9-65D1-A52477099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64" y="4012499"/>
            <a:ext cx="3429297" cy="617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C1761-E4A6-06A3-A693-3E2265790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054" y="4930418"/>
            <a:ext cx="2171888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89B11-2586-2253-E921-4F8AB7C3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99" y="886347"/>
            <a:ext cx="6575601" cy="1763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585DE-6B03-2D93-F4FA-5AAC2AAB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99" y="3101827"/>
            <a:ext cx="3414056" cy="85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4B4C5-DC60-EF8B-FFB9-B1B18552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39" y="4283789"/>
            <a:ext cx="3215919" cy="586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041C4D-7953-AB8F-ED49-7D6714589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140" y="5149986"/>
            <a:ext cx="203471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73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A33E1-EE95-8EBE-005F-9FF2FB92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1462870"/>
            <a:ext cx="7315834" cy="196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15E95-E728-9133-C62B-0BF77925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01" y="3974841"/>
            <a:ext cx="10259198" cy="9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7D353-29E4-5371-B6D8-683105DBC172}"/>
              </a:ext>
            </a:extLst>
          </p:cNvPr>
          <p:cNvSpPr txBox="1"/>
          <p:nvPr/>
        </p:nvSpPr>
        <p:spPr>
          <a:xfrm>
            <a:off x="3083767" y="867747"/>
            <a:ext cx="6024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- Access List Items</a:t>
            </a:r>
          </a:p>
          <a:p>
            <a:endParaRPr lang="en-US" sz="3200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58139-B815-148A-B47C-766C5F24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80" y="2321532"/>
            <a:ext cx="6210838" cy="906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D4D71-1E7D-B1BA-C05B-C5070C31CE60}"/>
              </a:ext>
            </a:extLst>
          </p:cNvPr>
          <p:cNvSpPr txBox="1"/>
          <p:nvPr/>
        </p:nvSpPr>
        <p:spPr>
          <a:xfrm>
            <a:off x="3949958" y="3429000"/>
            <a:ext cx="4292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Print the second item of the list: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D0EF-216F-EE1E-C288-58A3E1B9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958" y="4290774"/>
            <a:ext cx="3513124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D04D2-C211-C06A-C1D3-6DD1BAAC4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349" y="5152548"/>
            <a:ext cx="716342" cy="342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B6EA3-14C1-8BC5-3125-BE76BC48B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35" y="5596721"/>
            <a:ext cx="2644369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0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ADCB2-4BDC-C76A-10CB-25A85773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39" y="1019923"/>
            <a:ext cx="5794522" cy="1627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CD843-911C-6013-689B-09395E21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80" y="2849390"/>
            <a:ext cx="3607839" cy="876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919AA-314A-C761-37B3-84D13489E3CB}"/>
              </a:ext>
            </a:extLst>
          </p:cNvPr>
          <p:cNvSpPr txBox="1"/>
          <p:nvPr/>
        </p:nvSpPr>
        <p:spPr>
          <a:xfrm>
            <a:off x="4021493" y="4396665"/>
            <a:ext cx="15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F5F8CB-4560-4AF8-27B5-ADA77ACF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506" y="4099863"/>
            <a:ext cx="3505504" cy="609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8B18F7-40E9-0195-C7A3-F47C952D0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052" y="4992359"/>
            <a:ext cx="845893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60FD9-33D1-5E65-9D7C-B39B0F2B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1175408"/>
            <a:ext cx="6790008" cy="124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CA899-43E7-6B3A-6A14-8A55DD4E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92" y="2443187"/>
            <a:ext cx="2956816" cy="777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FE7A2-3D92-BA7C-AE5E-D8997062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08" y="3337552"/>
            <a:ext cx="6134632" cy="1425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8B1830-A4E9-5DD6-1822-3AD4A11D0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42" y="4879673"/>
            <a:ext cx="2568163" cy="434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F1FF48-74B8-3846-1BBD-78DB9F2D9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012" y="5514641"/>
            <a:ext cx="6187976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ACA4C-FC69-52E8-E8AA-FABC236A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47" y="1179791"/>
            <a:ext cx="5806505" cy="1484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33710-EB58-A8CA-9596-CB2846373BBE}"/>
              </a:ext>
            </a:extLst>
          </p:cNvPr>
          <p:cNvSpPr txBox="1"/>
          <p:nvPr/>
        </p:nvSpPr>
        <p:spPr>
          <a:xfrm>
            <a:off x="2471895" y="2934635"/>
            <a:ext cx="72482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example returns the items from the beginning to, but NOT including, “love":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2DAF24-A278-2013-D1B3-FB2F79F5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32" y="3734854"/>
            <a:ext cx="5784081" cy="1585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45680-4E00-6401-4077-A4E9606A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774" y="5404806"/>
            <a:ext cx="2728196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6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4E4CB-CB2F-8235-F2E1-7008A0C635E6}"/>
              </a:ext>
            </a:extLst>
          </p:cNvPr>
          <p:cNvSpPr txBox="1"/>
          <p:nvPr/>
        </p:nvSpPr>
        <p:spPr>
          <a:xfrm>
            <a:off x="1576873" y="1007707"/>
            <a:ext cx="9038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leaving out the end value, the range will go on to the end of the list: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DEDAA-13FD-E1A7-AC99-55A832E2A532}"/>
              </a:ext>
            </a:extLst>
          </p:cNvPr>
          <p:cNvSpPr txBox="1"/>
          <p:nvPr/>
        </p:nvSpPr>
        <p:spPr>
          <a:xfrm>
            <a:off x="2041848" y="2448428"/>
            <a:ext cx="8108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example returns the items from “honey" to the end: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8D412-0B81-488E-090E-28E0CCE6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66" y="3191266"/>
            <a:ext cx="6294665" cy="1310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8EE87-13DD-CDD5-F48F-7D7A1106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44" y="4719513"/>
            <a:ext cx="4244708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94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420A29-75BA-5546-395D-A02EDEF4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1" y="815637"/>
            <a:ext cx="8490857" cy="2216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0E719-4C03-4AF7-BB7D-826167A5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269" y="3268059"/>
            <a:ext cx="6439458" cy="1607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ACD30D-7678-0049-0737-B9BAE66D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572" y="5039910"/>
            <a:ext cx="2674852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6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64277-78EF-683C-ECEF-51683006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18" y="944526"/>
            <a:ext cx="7212563" cy="159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41E86-8180-C1D8-3155-49E47BC4BCAA}"/>
              </a:ext>
            </a:extLst>
          </p:cNvPr>
          <p:cNvSpPr txBox="1"/>
          <p:nvPr/>
        </p:nvSpPr>
        <p:spPr>
          <a:xfrm>
            <a:off x="4128794" y="2710542"/>
            <a:ext cx="39344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Check if "apple" is present in the list: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60444-468F-2140-D743-540AA888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93" y="3775711"/>
            <a:ext cx="4330212" cy="1043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2BB5B1-E6D3-D1C5-9708-084DECE99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85" y="4945013"/>
            <a:ext cx="3330229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7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AE75D60-FA03-4F30-8140-F63A2C95DF2F}"/>
              </a:ext>
            </a:extLst>
          </p:cNvPr>
          <p:cNvSpPr txBox="1"/>
          <p:nvPr/>
        </p:nvSpPr>
        <p:spPr>
          <a:xfrm>
            <a:off x="3347207" y="1026331"/>
            <a:ext cx="4194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rial Black" panose="020B0A04020102020204" pitchFamily="34" charset="0"/>
              </a:rPr>
              <a:t>DATA TYPES: Booleans</a:t>
            </a:r>
          </a:p>
          <a:p>
            <a:endParaRPr lang="en-US" altLang="zh-TW" sz="2400" dirty="0">
              <a:latin typeface="Arial Black" panose="020B0A040201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5F1F31-6E39-401F-8233-88AD82D39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42" y="2254873"/>
            <a:ext cx="7407479" cy="16209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Boolean Values</a:t>
            </a:r>
            <a:b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programming you often need to know if an expression is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b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100" dirty="0">
                <a:solidFill>
                  <a:srgbClr val="000000"/>
                </a:solidFill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evaluate any expression in Python, and get one of two answers,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TW" sz="1100" dirty="0">
                <a:solidFill>
                  <a:srgbClr val="DC143C"/>
                </a:solidFill>
                <a:latin typeface="Consolas" panose="020B0609020204030204" pitchFamily="49" charset="0"/>
              </a:rPr>
              <a:t>r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b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compare two values, the expression is evaluated and Python returns the Boolean answer: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D21471-E65C-48BA-A0FF-2D3E9F0F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789" y="2160456"/>
            <a:ext cx="2247900" cy="180975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0FDEBE7F-B40E-4E2F-A545-0821EFF2E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2500"/>
            <a:ext cx="65" cy="682198"/>
          </a:xfrm>
          <a:prstGeom prst="rect">
            <a:avLst/>
          </a:prstGeom>
          <a:solidFill>
            <a:srgbClr val="E7E9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2FEA72-A64C-4F0E-820F-D627D319EAB7}"/>
              </a:ext>
            </a:extLst>
          </p:cNvPr>
          <p:cNvSpPr/>
          <p:nvPr/>
        </p:nvSpPr>
        <p:spPr>
          <a:xfrm>
            <a:off x="1286311" y="3970206"/>
            <a:ext cx="7654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TW" sz="1200" dirty="0">
                <a:solidFill>
                  <a:srgbClr val="000000"/>
                </a:solidFill>
                <a:latin typeface="Verdana" panose="020B0604030504040204" pitchFamily="34" charset="0"/>
              </a:rPr>
              <a:t>When you </a:t>
            </a:r>
            <a:r>
              <a:rPr lang="zh-TW" altLang="zh-TW" sz="1200" dirty="0">
                <a:solidFill>
                  <a:srgbClr val="000000"/>
                </a:solidFill>
                <a:latin typeface="Verdana" panose="020B0604030504040204" pitchFamily="34" charset="0"/>
              </a:rPr>
              <a:t>run a condition in an if statement, Python returns </a:t>
            </a:r>
            <a:r>
              <a:rPr lang="zh-TW" altLang="zh-TW" sz="1200" dirty="0">
                <a:solidFill>
                  <a:srgbClr val="DC143C"/>
                </a:solidFill>
                <a:latin typeface="Consolas" panose="020B0609020204030204" pitchFamily="49" charset="0"/>
              </a:rPr>
              <a:t>True</a:t>
            </a:r>
            <a:r>
              <a:rPr lang="zh-TW" altLang="zh-TW" sz="1200" dirty="0">
                <a:solidFill>
                  <a:srgbClr val="000000"/>
                </a:solidFill>
                <a:latin typeface="Verdana" panose="020B0604030504040204" pitchFamily="34" charset="0"/>
              </a:rPr>
              <a:t> or </a:t>
            </a:r>
            <a:r>
              <a:rPr lang="zh-TW" altLang="zh-TW" sz="1200" dirty="0">
                <a:solidFill>
                  <a:srgbClr val="DC143C"/>
                </a:solidFill>
                <a:latin typeface="Consolas" panose="020B0609020204030204" pitchFamily="49" charset="0"/>
              </a:rPr>
              <a:t>False</a:t>
            </a:r>
            <a:r>
              <a:rPr lang="zh-TW" altLang="zh-TW" sz="12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zh-TW" altLang="zh-TW" sz="12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D66D827-926F-4CE0-B411-CC0E7A7E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133" y="4273334"/>
            <a:ext cx="2673090" cy="18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73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6CBEA-6049-9C29-175F-F22608A397E2}"/>
              </a:ext>
            </a:extLst>
          </p:cNvPr>
          <p:cNvSpPr txBox="1"/>
          <p:nvPr/>
        </p:nvSpPr>
        <p:spPr>
          <a:xfrm>
            <a:off x="3539412" y="895739"/>
            <a:ext cx="5113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 Change List Items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A993C-D633-806D-5B8C-7BD16B8F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1" y="1879205"/>
            <a:ext cx="6858000" cy="1773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C1AED-FE7E-54DC-CAA3-707011AABF4C}"/>
              </a:ext>
            </a:extLst>
          </p:cNvPr>
          <p:cNvSpPr txBox="1"/>
          <p:nvPr/>
        </p:nvSpPr>
        <p:spPr>
          <a:xfrm>
            <a:off x="1995194" y="3919750"/>
            <a:ext cx="3722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Change the second item: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75936-0F14-2F07-5781-26994983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4583500"/>
            <a:ext cx="3581710" cy="929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181D4B-2F91-91BD-AEF5-CE9AA2895871}"/>
              </a:ext>
            </a:extLst>
          </p:cNvPr>
          <p:cNvSpPr txBox="1"/>
          <p:nvPr/>
        </p:nvSpPr>
        <p:spPr>
          <a:xfrm>
            <a:off x="9181322" y="2202025"/>
            <a:ext cx="1511560" cy="690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FCF169-1F34-225B-B407-DCC1A662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306" y="4819740"/>
            <a:ext cx="2720576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6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86165F-31A6-539E-9143-79BE7D06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2" y="964120"/>
            <a:ext cx="9845893" cy="123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76A60-C46C-CCED-CC46-3B2AA5A5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841" y="2711413"/>
            <a:ext cx="6904318" cy="7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FEA14-0CD0-3982-61C4-D91D60DCE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91" y="4048889"/>
            <a:ext cx="4465707" cy="1143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831547-F29E-43F2-7C82-F5025A64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274" y="4253657"/>
            <a:ext cx="4747671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34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17961-22E3-97B1-BDFF-494A21DE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51" y="3028915"/>
            <a:ext cx="3208298" cy="800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07BDD-A4C2-4FFD-332F-6CDAC1600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73" y="1332389"/>
            <a:ext cx="9388654" cy="1653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D791A-0267-F880-6E6C-2929549E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48" y="3739103"/>
            <a:ext cx="3429297" cy="1082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84CBCF-72B8-40FB-525C-6BBE9006D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354" y="4060964"/>
            <a:ext cx="2865368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7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DBCAD-1504-0906-2624-7FD0E8B9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6" y="1128427"/>
            <a:ext cx="7674005" cy="22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F4FAC-E510-EB21-A565-B336BA1D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89" y="3891436"/>
            <a:ext cx="3100730" cy="112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759E6-99A9-6E26-7813-A5558A45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4094978"/>
            <a:ext cx="3246401" cy="586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D6406-6A8B-429E-F02A-25B96CA3185D}"/>
              </a:ext>
            </a:extLst>
          </p:cNvPr>
          <p:cNvSpPr txBox="1"/>
          <p:nvPr/>
        </p:nvSpPr>
        <p:spPr>
          <a:xfrm>
            <a:off x="2113933" y="5257480"/>
            <a:ext cx="796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a result of the example above, the list will now contain 4 items.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6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35859-8178-7072-16E0-FEDF24B75278}"/>
              </a:ext>
            </a:extLst>
          </p:cNvPr>
          <p:cNvSpPr txBox="1"/>
          <p:nvPr/>
        </p:nvSpPr>
        <p:spPr>
          <a:xfrm>
            <a:off x="9498589" y="2955535"/>
            <a:ext cx="2422187" cy="66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0C657-3D10-4056-BFAD-276EB39A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65" y="945461"/>
            <a:ext cx="6194323" cy="100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9BA51-9616-E58F-BA3C-05EFE174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94" y="2371796"/>
            <a:ext cx="4892464" cy="914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A9EA5-2D80-53F0-A2A3-50E497665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82" y="3546618"/>
            <a:ext cx="3642676" cy="792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163F6-F4DE-3D5D-7B7F-F2B6CDE51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571" y="4472712"/>
            <a:ext cx="2834886" cy="1127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FDB72-3604-8CE4-51E7-38EC779C5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092" y="4750403"/>
            <a:ext cx="272057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06F8B-925F-3C84-8173-1729E7FF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20" y="1120442"/>
            <a:ext cx="5075360" cy="23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F4713-6F9A-DB73-887F-4FFF3EF01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020" y="3990265"/>
            <a:ext cx="3977985" cy="78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ADE35-BCE8-5BFE-9A34-AD75167F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020" y="4890649"/>
            <a:ext cx="3985605" cy="297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C2E7AD-AA74-16DF-2F7B-FBD577AB7A3C}"/>
              </a:ext>
            </a:extLst>
          </p:cNvPr>
          <p:cNvSpPr txBox="1"/>
          <p:nvPr/>
        </p:nvSpPr>
        <p:spPr>
          <a:xfrm>
            <a:off x="1671484" y="5529044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As a result of the examples above, the lists will now contain 4 items.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00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A2EDA-2DEB-2A4A-CD7F-508D784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5" y="1233945"/>
            <a:ext cx="6340389" cy="206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E1A32-13A7-A8EA-F518-A7DCD897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01" y="3429000"/>
            <a:ext cx="2949196" cy="128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18DF4-6FFC-839A-A186-0BF264DD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74" y="5025528"/>
            <a:ext cx="4298052" cy="312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E3E3BB-F641-F7BB-BB61-14181F82FEEA}"/>
              </a:ext>
            </a:extLst>
          </p:cNvPr>
          <p:cNvSpPr txBox="1"/>
          <p:nvPr/>
        </p:nvSpPr>
        <p:spPr>
          <a:xfrm>
            <a:off x="3084191" y="5469566"/>
            <a:ext cx="781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elements will be added to the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of the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08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FEF61-41A4-3C19-046E-186E5F92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46" y="1324879"/>
            <a:ext cx="8596105" cy="914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282BE-E429-46B9-C3C1-70919256820B}"/>
              </a:ext>
            </a:extLst>
          </p:cNvPr>
          <p:cNvSpPr txBox="1"/>
          <p:nvPr/>
        </p:nvSpPr>
        <p:spPr>
          <a:xfrm>
            <a:off x="3043500" y="2698929"/>
            <a:ext cx="610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 elements of a tuple to a list: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2CFA04-8C77-0D40-8F0F-BB6603C3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99" y="3541796"/>
            <a:ext cx="2949196" cy="1234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EAAB02-CCF0-5E43-3E60-D52DEF8C5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832" y="5009963"/>
            <a:ext cx="3810330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7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2ADC70-6004-8FC0-0AA6-22ECB57B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9" y="977505"/>
            <a:ext cx="6371302" cy="821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0CE4-2DC4-9897-6E97-F545441D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58" y="2082093"/>
            <a:ext cx="3939881" cy="1988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A26B5-2869-7F97-6DAC-219D9E890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53" y="4353875"/>
            <a:ext cx="2911092" cy="723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A55060-4BBF-24C2-C51A-F100293E0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73" y="5181542"/>
            <a:ext cx="1493649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F967F-09C7-3D3F-A4E5-BB982203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6" y="1328263"/>
            <a:ext cx="5722377" cy="1650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41FC3-31B0-0AD0-349D-61DB6E78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21" y="3557947"/>
            <a:ext cx="4237703" cy="1176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A4683E-B160-0978-1066-0AA2D9774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508" y="4998233"/>
            <a:ext cx="1562531" cy="5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2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A70A065-B0CC-4FBD-8A96-634818DD2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023" y="1330066"/>
            <a:ext cx="7382312" cy="14208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Evaluate Values and Variables</a:t>
            </a:r>
            <a:b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bool()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 allows you to evaluate any value, and give you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return,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4EC6EF-D9C1-4AAD-BC7E-56D82984D7EF}"/>
              </a:ext>
            </a:extLst>
          </p:cNvPr>
          <p:cNvSpPr txBox="1"/>
          <p:nvPr/>
        </p:nvSpPr>
        <p:spPr>
          <a:xfrm>
            <a:off x="3478635" y="3226134"/>
            <a:ext cx="261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Example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en-US" altLang="zh-TW" sz="1200" dirty="0"/>
              <a:t>Evaluate a string and a number:</a:t>
            </a:r>
            <a:endParaRPr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2ABF69-923C-4C10-B800-771A36A5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98" y="3062738"/>
            <a:ext cx="2057662" cy="9731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9477E9-7522-48A1-AE2E-72CC874B9238}"/>
              </a:ext>
            </a:extLst>
          </p:cNvPr>
          <p:cNvSpPr txBox="1"/>
          <p:nvPr/>
        </p:nvSpPr>
        <p:spPr>
          <a:xfrm>
            <a:off x="3491435" y="4934230"/>
            <a:ext cx="2134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Example</a:t>
            </a:r>
            <a:br>
              <a:rPr lang="en-US" altLang="zh-TW" sz="1200" dirty="0"/>
            </a:br>
            <a:endParaRPr lang="en-US" altLang="zh-TW" sz="1200" dirty="0"/>
          </a:p>
          <a:p>
            <a:r>
              <a:rPr lang="en-US" altLang="zh-TW" sz="1200" dirty="0"/>
              <a:t>Evaluate two variables:</a:t>
            </a: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510B4CB-15F6-4F2B-BAD0-30A0B825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8" y="4978219"/>
            <a:ext cx="1962150" cy="8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2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E5021-2DD3-EB01-E953-9B0FE352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234" y="1493351"/>
            <a:ext cx="5815526" cy="1659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1509C-E9B9-B657-9C7A-E0EEB294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65" y="3538509"/>
            <a:ext cx="4671465" cy="73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7C87F-196F-6F52-B945-0BB1979F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798" y="4832189"/>
            <a:ext cx="3246401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CDBFF-0460-939A-0DF1-061BA4DA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8" y="1403913"/>
            <a:ext cx="4896463" cy="1822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A0245-E5C5-D785-EB3A-CFBDFF1F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09" y="3740306"/>
            <a:ext cx="3901778" cy="708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23855-37D3-B795-CEEF-CA1106A8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107" y="4962882"/>
            <a:ext cx="2575783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9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1FF7-368A-29DD-AD46-0C8D3D9A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68" y="1526152"/>
            <a:ext cx="3932261" cy="1386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2EB01-30DB-582E-D0AB-901D3270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17" y="3255751"/>
            <a:ext cx="6256562" cy="998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9B913-742B-860A-B637-78E42436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65" y="4513732"/>
            <a:ext cx="3566469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1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FD155-86B2-691C-90C6-08E88CA9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1570013"/>
            <a:ext cx="4044748" cy="173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F3D51-1E50-7D23-5E80-E82D7030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06" y="3693258"/>
            <a:ext cx="3330229" cy="693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B3EAE-0221-6B34-6477-434197DE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517" y="4621378"/>
            <a:ext cx="297206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72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A1DA49-0629-3291-3761-432B9C644DDB}"/>
              </a:ext>
            </a:extLst>
          </p:cNvPr>
          <p:cNvSpPr txBox="1"/>
          <p:nvPr/>
        </p:nvSpPr>
        <p:spPr>
          <a:xfrm>
            <a:off x="3480200" y="1075901"/>
            <a:ext cx="523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Python - Loop 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E34FE-0FB2-61CD-6C03-5440BD750FAC}"/>
              </a:ext>
            </a:extLst>
          </p:cNvPr>
          <p:cNvSpPr txBox="1"/>
          <p:nvPr/>
        </p:nvSpPr>
        <p:spPr>
          <a:xfrm>
            <a:off x="3865123" y="5105677"/>
            <a:ext cx="17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84FB04-9472-EEB8-6FA9-4E3DF213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134" y="2248209"/>
            <a:ext cx="4214225" cy="184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C28DF-F274-CDA5-67B0-E48EEC68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06" y="4396956"/>
            <a:ext cx="2591025" cy="708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814BC-3D15-C2C5-5045-59BEFE8CB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939" y="4476972"/>
            <a:ext cx="57155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34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0824D-08E9-B8E1-311B-2803FEB6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585609"/>
            <a:ext cx="5494496" cy="1280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A1315-06B5-39F5-F021-BEE18811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007" y="3083274"/>
            <a:ext cx="3657917" cy="807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C760A0-1C8E-9228-F432-12857252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710" y="4081452"/>
            <a:ext cx="3330229" cy="70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39F58-77FD-4E16-B221-D974C3CA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782" y="4163438"/>
            <a:ext cx="853514" cy="6096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5AF9B7-84F6-8AEE-423A-104B0C477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814" y="5045151"/>
            <a:ext cx="5642302" cy="2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15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FFD5C-3D91-0240-C612-9C51C45A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49" y="994699"/>
            <a:ext cx="9640135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47831-A524-EEC2-84E7-D7B1E2F7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602" y="3429000"/>
            <a:ext cx="5395428" cy="830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1750DE-9894-557B-06EA-B4F494DA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52" y="4411565"/>
            <a:ext cx="3375953" cy="876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7DADB5-6DD3-9879-3E36-3A93F222D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310" y="4460788"/>
            <a:ext cx="670618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50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BCD6B-5E23-97E7-8B07-4AD089D3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1713016"/>
            <a:ext cx="534970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FDDCC-E85D-6643-E6A0-82BC4957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15" y="3265155"/>
            <a:ext cx="4077053" cy="74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F23E1D-390B-7532-DD11-7A5E90A1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678" y="4430374"/>
            <a:ext cx="3276884" cy="586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7EFFF-2B7A-26F8-E0C4-C491AEEED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92" y="4465754"/>
            <a:ext cx="876376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4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25F2DD-4DF9-C2A0-ABDE-6852EE39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24" y="1195246"/>
            <a:ext cx="5220152" cy="685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344E38-E113-9C5F-6125-9F68C6D2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51" y="1986050"/>
            <a:ext cx="8519898" cy="2042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3117B-2309-2584-FEB3-1798CAE92E17}"/>
              </a:ext>
            </a:extLst>
          </p:cNvPr>
          <p:cNvSpPr txBox="1"/>
          <p:nvPr/>
        </p:nvSpPr>
        <p:spPr>
          <a:xfrm>
            <a:off x="5132962" y="3992842"/>
            <a:ext cx="166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85CF8-C823-062D-A84F-308870C1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82" y="4947643"/>
            <a:ext cx="2834886" cy="381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06908E-FF34-7509-9BA2-15B178B56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61" y="4368474"/>
            <a:ext cx="4953429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0F5AA-6922-7BAB-1EA1-ACC57C89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975" y="1798688"/>
            <a:ext cx="5182049" cy="1127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455D3-5C15-02E7-99C6-80212843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741" y="3400452"/>
            <a:ext cx="4930567" cy="967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03157-AC37-980E-BCA3-CE81399A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633" y="4588017"/>
            <a:ext cx="279678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D50E94-4C31-425A-AAC9-077A53B33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294" y="1430883"/>
            <a:ext cx="6048462" cy="1728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Most Values are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Almost any value is evaluated to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if it has some sort of content.</a:t>
            </a:r>
            <a:endParaRPr kumimoji="0" lang="en-US" altLang="zh-TW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string is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strings.</a:t>
            </a:r>
            <a:endParaRPr kumimoji="0" lang="en-US" altLang="zh-TW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number is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zh-TW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Any list, tuple, set, and dictionary are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ones.</a:t>
            </a:r>
            <a:endParaRPr kumimoji="0" lang="zh-TW" altLang="zh-TW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52AA37-FA01-42B7-A9AD-8BE883BA159A}"/>
              </a:ext>
            </a:extLst>
          </p:cNvPr>
          <p:cNvSpPr txBox="1"/>
          <p:nvPr/>
        </p:nvSpPr>
        <p:spPr>
          <a:xfrm>
            <a:off x="2824294" y="3742776"/>
            <a:ext cx="327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Example</a:t>
            </a:r>
            <a:br>
              <a:rPr lang="en-US" altLang="zh-TW" sz="1200" dirty="0"/>
            </a:br>
            <a:endParaRPr lang="en-US" altLang="zh-TW" sz="1200" dirty="0"/>
          </a:p>
          <a:p>
            <a:r>
              <a:rPr lang="en-US" altLang="zh-TW" sz="1200" dirty="0"/>
              <a:t>The following will return </a:t>
            </a:r>
            <a:r>
              <a:rPr lang="en-US" altLang="zh-TW" sz="1200" dirty="0">
                <a:solidFill>
                  <a:srgbClr val="FF0000"/>
                </a:solidFill>
              </a:rPr>
              <a:t>True: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247EF0-E943-4024-A212-ABC8DB36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10" y="3651038"/>
            <a:ext cx="3238500" cy="10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11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56B9D-5D66-A1D7-3E8D-6AAA9F3C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97" y="1018668"/>
            <a:ext cx="5349704" cy="147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8F90D-78C4-4C2E-26B7-37D02483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92" y="2574816"/>
            <a:ext cx="5631668" cy="975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32B33-3531-3C16-5E0A-CE44FD34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30" y="3664073"/>
            <a:ext cx="2911092" cy="74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18238-A60A-3102-4C68-033EFA82C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381" y="4557152"/>
            <a:ext cx="4861981" cy="1044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11AFFA-04CF-F5F6-AC76-7EFA18906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362" y="4846737"/>
            <a:ext cx="374174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7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B4C50-870E-EFFB-DE5A-E040A8BC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6" y="1361812"/>
            <a:ext cx="9541067" cy="929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9CAF7-FF69-B217-669B-F97F4E0E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950" y="2506180"/>
            <a:ext cx="1806097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69A89-A78C-57DC-934B-2216B61C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766" y="3316027"/>
            <a:ext cx="4892464" cy="1066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16085F-50AD-E4DE-AB87-A155AAFCB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282" y="4639916"/>
            <a:ext cx="4511431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75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2724B-DC0F-C411-BA6B-BA53A742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835" y="1305428"/>
            <a:ext cx="4694327" cy="185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80304-61F9-9E8B-529A-6D400C8D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25" y="3450016"/>
            <a:ext cx="2636748" cy="708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FBE11-B13F-75AD-DEF2-6D11DAC0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722" y="4451505"/>
            <a:ext cx="592887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2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E3B1-430C-FA0B-E984-817F7CA1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74" y="1540082"/>
            <a:ext cx="3854245" cy="1879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36DB7-67EF-2769-31C3-0DB43FFE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883" y="3855343"/>
            <a:ext cx="3330229" cy="74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7A905-797F-2D33-9CB3-583F8373C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814" y="5038421"/>
            <a:ext cx="2644369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1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32EFF-8E44-B536-3790-3A419F0C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1451892"/>
            <a:ext cx="9571549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7E8C5-60E0-7840-816A-7DECBAB9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883" y="2744819"/>
            <a:ext cx="3330229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6FF69E-8924-5A3B-28ED-F2003188F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49" y="3797670"/>
            <a:ext cx="5052498" cy="1005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ED909-40BB-0F82-F4C6-C99F0408E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988" y="4944126"/>
            <a:ext cx="458001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1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0E6FB-7053-2996-FA7C-175AA312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70" y="1408734"/>
            <a:ext cx="3414056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8CC9A-B580-2030-A2FF-1E6369CC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57" y="3127253"/>
            <a:ext cx="4381880" cy="861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85AD68-68C5-A954-0DB4-34B650AE1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728" y="4350429"/>
            <a:ext cx="3886537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4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9FDD3-EDB8-E90C-2C47-A9C01CF2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6" y="1320899"/>
            <a:ext cx="7399661" cy="1463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B64B3-8DF9-9FD0-D15A-C0A4B841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333" y="3193226"/>
            <a:ext cx="4915326" cy="1036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45506-4C5C-4998-D1D5-366B3C96B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10" y="4482828"/>
            <a:ext cx="4046571" cy="311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C721B-AA4F-BA6D-D220-E4AE783DA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238" y="5019998"/>
            <a:ext cx="4892464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2B089-8F43-1B26-910F-23A15369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53" y="1163197"/>
            <a:ext cx="3292125" cy="73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57496-F910-3CE6-5B3A-16EBD528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4" y="2080032"/>
            <a:ext cx="7056732" cy="85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C1D117-2D17-6E97-DABD-C6B47C45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046" y="3143238"/>
            <a:ext cx="1821938" cy="660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CBF54-6D9D-F22E-A2BD-8BE0E6A1E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77" y="3959153"/>
            <a:ext cx="4442845" cy="1028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414151-422B-9F3D-E0A9-9AA415A7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265" y="5190005"/>
            <a:ext cx="3787468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77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0623F-13C4-DDDE-516E-99D4B304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3" y="1270003"/>
            <a:ext cx="5112774" cy="2031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A178B-5551-A2AF-7CFA-EEB7FCC1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990" y="3494553"/>
            <a:ext cx="3696020" cy="1044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340FD-EF1A-BF98-3260-07F6D99A9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88" y="4731140"/>
            <a:ext cx="303302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CECC91-C4D3-183E-A7F2-626D970A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09" y="1136492"/>
            <a:ext cx="4854361" cy="199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843ED-2E6E-6FB1-925A-341EBC56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78" y="3440418"/>
            <a:ext cx="5319221" cy="1028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62678-2FA4-440D-D3F6-6E031B272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71" y="4776520"/>
            <a:ext cx="4816257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F68BED-4637-4173-98BC-38BC08094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6318" y="925672"/>
            <a:ext cx="6879364" cy="13746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Some Values are False</a:t>
            </a:r>
            <a:b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fact, there are not many values that evaluate to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except empty values, such as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the number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the value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And of course the value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evaluates to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654285-F4BF-4259-A354-1B934B46C341}"/>
              </a:ext>
            </a:extLst>
          </p:cNvPr>
          <p:cNvSpPr txBox="1"/>
          <p:nvPr/>
        </p:nvSpPr>
        <p:spPr>
          <a:xfrm>
            <a:off x="3828517" y="2579643"/>
            <a:ext cx="30679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Example</a:t>
            </a:r>
          </a:p>
          <a:p>
            <a:r>
              <a:rPr lang="en-US" altLang="zh-TW" sz="1400" dirty="0"/>
              <a:t>The following will return False:</a:t>
            </a:r>
          </a:p>
          <a:p>
            <a:endParaRPr lang="zh-TW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066C0BC-54B5-0ECC-783C-C7893224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80" y="2300367"/>
            <a:ext cx="3178970" cy="13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4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F41650-BC1E-C565-F3DC-0AEA6E3E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66" y="1421953"/>
            <a:ext cx="4286863" cy="1842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FB75A-76E7-DB18-A719-680B7483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67" y="3667633"/>
            <a:ext cx="4286863" cy="1051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0ECB99-080D-4E48-89C1-82187A210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98" y="5122488"/>
            <a:ext cx="302540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62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01EC8-F164-9CCC-7420-A557ED75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79" y="1373019"/>
            <a:ext cx="6950042" cy="1280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7E451-E1F3-0763-7CD1-D634EFCA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56" y="2808104"/>
            <a:ext cx="4016088" cy="70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18A8E-669B-E684-7DF7-D76C0AB0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56" y="3655010"/>
            <a:ext cx="2613887" cy="150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B119F-FB7F-43B2-80D8-E3B9F08FF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235" y="4234180"/>
            <a:ext cx="1912786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0D45ED-05D3-142C-98BD-1A17220B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270487"/>
            <a:ext cx="8550381" cy="199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E1BB9-3D35-6E1F-32C1-D01146AE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72" y="3429000"/>
            <a:ext cx="4178254" cy="99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185F2-3684-7A74-9250-595650043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712" y="4661301"/>
            <a:ext cx="3162574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89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B969A-867F-1D1D-4AE1-42EA1E30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79" y="1498974"/>
            <a:ext cx="5768840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FF105-92DF-3F43-D5B5-7C989B6F3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84" y="3685339"/>
            <a:ext cx="4312230" cy="1082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E8C98-0C60-7B12-764E-1C23C467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609" y="4985018"/>
            <a:ext cx="3238781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94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9AF38-A888-11B9-A804-222F3EC7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26" y="1366997"/>
            <a:ext cx="5741663" cy="127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1F143-6CDE-9FB9-CA4D-6C191645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68" y="2865308"/>
            <a:ext cx="3128960" cy="83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2D174-9157-1DB2-B175-689824F8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79" y="3957462"/>
            <a:ext cx="3703641" cy="1028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D296A3-E4D6-FDAA-618E-6F8987C90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43" y="5311917"/>
            <a:ext cx="313971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4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9B8AE-FC92-781D-F0A2-7AFCD702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626" y="1114487"/>
            <a:ext cx="3892747" cy="811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DE052-4844-9C38-CDBF-7FAD9E01B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79" y="2245484"/>
            <a:ext cx="9457240" cy="15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82B35-B6E5-3518-5778-7FCADE29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29" y="3846171"/>
            <a:ext cx="3490262" cy="731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4BEEF-4747-8A6C-B85B-15FA686D5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75" y="4677171"/>
            <a:ext cx="3624048" cy="693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47A97D-461D-E710-5911-5B4DF6F62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515" y="5477442"/>
            <a:ext cx="2255715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32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B35198-F4A6-6A67-96EC-58A1E27D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284" y="1786579"/>
            <a:ext cx="4953429" cy="1508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7BF14-1BB3-C7E1-02DC-FAFF8374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23" y="3562528"/>
            <a:ext cx="3292952" cy="723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FD7CE1-13BD-F5A1-42C8-5F3092CD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76" y="4420020"/>
            <a:ext cx="2377646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0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3A78B-5D86-8A38-060C-12ED42FF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27" y="1389400"/>
            <a:ext cx="3299746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4B3CF-0129-FFD2-76C0-E9BF78BE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41" y="2430441"/>
            <a:ext cx="5502117" cy="1295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90F38-5887-62A3-9443-C3DA9B187229}"/>
              </a:ext>
            </a:extLst>
          </p:cNvPr>
          <p:cNvSpPr txBox="1"/>
          <p:nvPr/>
        </p:nvSpPr>
        <p:spPr>
          <a:xfrm>
            <a:off x="4950175" y="3832071"/>
            <a:ext cx="229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Join two list:</a:t>
            </a:r>
          </a:p>
          <a:p>
            <a:endParaRPr lang="en-US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70B38-05AD-BCD1-811C-06BF9DE87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74" y="4394448"/>
            <a:ext cx="2792362" cy="10287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19AFD9-0E4A-DD6C-862E-0849EF64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573" y="4729820"/>
            <a:ext cx="2149026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9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863A6-089B-B1DB-2502-0D75D3A2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1131331"/>
            <a:ext cx="6690940" cy="1425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48D28-A2B2-45A2-AEC2-B3E5B990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82" y="2862345"/>
            <a:ext cx="3667433" cy="1650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B76C4-37EE-27CA-ED5D-FBD9446A4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383" y="4849252"/>
            <a:ext cx="2225233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2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CFF1FE-F459-BCB6-1CFC-7388B530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5" y="1668338"/>
            <a:ext cx="7453006" cy="137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98655-72A3-4FD0-B9D2-B05B71B9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77" y="3429000"/>
            <a:ext cx="2435042" cy="106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4CE76-C8B1-6D3B-7F5B-C2FFC366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06" y="4665287"/>
            <a:ext cx="2133785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3C51F-FAFD-ABA2-D9E7-548B976971F7}"/>
              </a:ext>
            </a:extLst>
          </p:cNvPr>
          <p:cNvSpPr txBox="1"/>
          <p:nvPr/>
        </p:nvSpPr>
        <p:spPr>
          <a:xfrm>
            <a:off x="5184577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E38270-DDA2-B56D-B4F6-4072C834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47" y="869156"/>
            <a:ext cx="6869906" cy="16454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1AE0B5-493F-4AD4-704C-0D0F4ED7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2514600"/>
            <a:ext cx="5924550" cy="2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8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77F84-39AC-D3EC-416B-B15E2711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991" y="627050"/>
            <a:ext cx="4580016" cy="92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32D62-9B1B-A6EA-BC1F-61E0B178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27" y="1739641"/>
            <a:ext cx="4099143" cy="92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E7EFB-564A-E4BA-819D-53D39BCE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8" y="2852232"/>
            <a:ext cx="9685859" cy="32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65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77B70-D97B-A0B1-60C9-DD289EC2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51" y="1076479"/>
            <a:ext cx="5273497" cy="6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22D31-A86D-7385-ACE6-3B0CE2A1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917" y="2097058"/>
            <a:ext cx="2568163" cy="723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CA41DD-65F1-4634-3243-5B05F09E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297" y="3362493"/>
            <a:ext cx="3295402" cy="1013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AFEC7-693F-932F-6222-C8B17CC64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42" y="4767252"/>
            <a:ext cx="3139712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74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65C54-0A5A-CE1F-48B1-87484BCA7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7" y="1531455"/>
            <a:ext cx="6759526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53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2C40B-D56E-F179-68F2-BCE4CD7F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737" y="1077544"/>
            <a:ext cx="2920525" cy="1822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0771A-98F5-66C7-1116-04AD6CB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25" y="3219086"/>
            <a:ext cx="3655947" cy="1386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078D4-0A99-8117-1268-5BB1D36B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800" y="4924617"/>
            <a:ext cx="5014395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84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C0AF8-BF27-4BC0-E5BF-B48E8C3E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23" y="1355398"/>
            <a:ext cx="4778154" cy="6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ED363-84E9-BA1F-8B9F-40137604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06" y="2540267"/>
            <a:ext cx="3314987" cy="73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F6D1F-63CA-793F-7ACE-8AE6A21C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41" y="3770860"/>
            <a:ext cx="8082116" cy="13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6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CABDA-A3DA-EF20-E99B-A1192725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77" y="1779127"/>
            <a:ext cx="4442845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8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DDF89-5AC7-641B-EAB7-6D7F3CDF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4" y="1440645"/>
            <a:ext cx="4740051" cy="59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9B878-61BF-624A-0742-B0C965B6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12" y="2210564"/>
            <a:ext cx="1760373" cy="708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DA3E31-D707-2FE6-40C8-2F18D79B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78" y="3202565"/>
            <a:ext cx="3608439" cy="1082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116CA7-1A8A-6A48-CAB9-CE2798D99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225" y="4597196"/>
            <a:ext cx="2339543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6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FE6F0-281D-7492-847E-90BABACA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39" y="1782937"/>
            <a:ext cx="417612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06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C470A-2989-C387-3819-201346AF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66" y="1609438"/>
            <a:ext cx="5113463" cy="74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9FEC7-BCEE-A9AF-E9FA-37C3718B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457" y="2522738"/>
            <a:ext cx="5563082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FA3205-6697-4DF1-D06F-829A4D42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55" y="3714544"/>
            <a:ext cx="7943687" cy="14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27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D6BA6-96A5-9BF8-414F-E4CF64724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2" y="1531455"/>
            <a:ext cx="7788315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ED352-9A79-5086-08E5-95F3B39ADEB8}"/>
              </a:ext>
            </a:extLst>
          </p:cNvPr>
          <p:cNvSpPr txBox="1"/>
          <p:nvPr/>
        </p:nvSpPr>
        <p:spPr>
          <a:xfrm>
            <a:off x="3759101" y="1142999"/>
            <a:ext cx="4673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Functions can Return a Boolean:</a:t>
            </a:r>
          </a:p>
          <a:p>
            <a:pPr algn="l"/>
            <a:r>
              <a:rPr lang="en-GB" sz="2400" dirty="0"/>
              <a:t>
</a:t>
            </a:r>
            <a:r>
              <a:rPr lang="en-GB" dirty="0"/>
              <a:t>You can create functions that returns a Boolean Value: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89CF2-A35E-150E-024B-CA56FD5BBA89}"/>
              </a:ext>
            </a:extLst>
          </p:cNvPr>
          <p:cNvSpPr txBox="1"/>
          <p:nvPr/>
        </p:nvSpPr>
        <p:spPr>
          <a:xfrm>
            <a:off x="5184577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788B03-8887-4577-176D-F75C83EB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101" y="2898280"/>
            <a:ext cx="5269706" cy="20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121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7BDD7B-AEBC-D655-A64F-225EB810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70" y="1459149"/>
            <a:ext cx="4595258" cy="1691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2DC76-39DD-379E-F139-90460BF6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96" y="3429000"/>
            <a:ext cx="7793007" cy="13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61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A0CC0-8A28-35B8-E801-93E9FDBC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93" y="1147517"/>
            <a:ext cx="5243014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611F3-DC3F-25D9-9F04-558652AA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731" y="2199737"/>
            <a:ext cx="3444538" cy="74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0B52A-5AEB-DA1D-3876-2A873E98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729" y="3429000"/>
            <a:ext cx="3444538" cy="1371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F12252-DDF3-59B2-1C05-EB2255623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128" y="5023980"/>
            <a:ext cx="5067739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72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3ACC1-2691-887F-3687-D28FA782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7" y="1539076"/>
            <a:ext cx="7445385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09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CDC06-65DE-D99A-D181-4060FE72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67" y="1172745"/>
            <a:ext cx="3629253" cy="1818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B16E8-B2A8-119C-5440-02A9505D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57" y="3263668"/>
            <a:ext cx="2951275" cy="142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1D137-AC11-030C-F732-15D55479A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435" y="4961106"/>
            <a:ext cx="4397121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90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CF28FC-3BE6-F267-9D10-4193BFF7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90" y="1381891"/>
            <a:ext cx="5022015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85557-CCD8-8763-A756-2A3705E3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15" y="2430617"/>
            <a:ext cx="3086367" cy="83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9A9E3-A8B1-1D93-66B8-55625239A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960" y="3843134"/>
            <a:ext cx="7552074" cy="13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09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679E9D-55D0-BD6D-DB99-AB25089F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9" y="1531455"/>
            <a:ext cx="7399661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069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C7727-8887-70A7-E68B-2F00F01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91" y="1344344"/>
            <a:ext cx="3798181" cy="167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99143-F4B1-AA09-17A9-F48603D9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83" y="3371173"/>
            <a:ext cx="7597798" cy="1437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6489C-BCF2-D424-37DC-FB89C2F5E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60" y="5334570"/>
            <a:ext cx="5547841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80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E83C4-1BF6-DAD6-47CC-70A99700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60" y="1197339"/>
            <a:ext cx="5150474" cy="93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F70EE-080B-A243-086B-FD78E5C9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55" y="2483846"/>
            <a:ext cx="3936684" cy="800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BEF8C7-77A1-F951-F87B-4C9CBC67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268" y="3634210"/>
            <a:ext cx="3431458" cy="1044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EF024-AF8F-07BE-C300-5A9595477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193" y="5151280"/>
            <a:ext cx="3101609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15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0D9F8-24F9-1F2D-D36B-8F480F7E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34" y="1333318"/>
            <a:ext cx="7056732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920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128A6-61A2-E82F-0BDC-9FD9D345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75" y="1245472"/>
            <a:ext cx="4663844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E2588-DBA4-B906-9051-BD0AB851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69" y="2215119"/>
            <a:ext cx="3194657" cy="762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AE67E8-C3A9-7E37-CD8D-F2C9B387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343" y="3245731"/>
            <a:ext cx="8893311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531044-E492-45D8-157A-81A16DED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0" y="1875235"/>
            <a:ext cx="4839890" cy="262532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7BE65C0-443E-DB46-EC21-40CCDDC5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72" y="1875236"/>
            <a:ext cx="5125638" cy="26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513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D6326-3442-7C80-736B-EF693C14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6" y="1401904"/>
            <a:ext cx="9769687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825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963CC-5894-D102-3F1B-5133E9F4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55" y="1095203"/>
            <a:ext cx="3091485" cy="18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3086E-D856-451B-5D45-B763A979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69" y="3282097"/>
            <a:ext cx="8014859" cy="1426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F89AE4-60BF-2B7D-FBEE-375581CD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66" y="4891181"/>
            <a:ext cx="3932261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41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52714B-3416-BF2E-F965-51800B46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70" y="1364567"/>
            <a:ext cx="5258256" cy="662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DD11D0-801E-6BD1-6BC1-61E7F0D0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805" y="2539475"/>
            <a:ext cx="2940387" cy="723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3D1B6-7CD8-2F85-7462-9F67FFC6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861" y="3716867"/>
            <a:ext cx="8954276" cy="14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55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94AF3-C39C-FFEE-7BA0-8E69C702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25" y="1474300"/>
            <a:ext cx="7948349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4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6DB93-C40B-F081-0376-45C5DF78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00" y="1220152"/>
            <a:ext cx="5311600" cy="701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414A8-D596-4FCB-6156-A5899190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56" y="2358209"/>
            <a:ext cx="2581087" cy="685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F73CD-3EB6-3A14-37A3-6BFD0A9DB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33" y="3500284"/>
            <a:ext cx="9655377" cy="16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1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E86C3-396B-A488-B04E-FD9F09A1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64" y="1158043"/>
            <a:ext cx="496867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321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F915A-A172-C46B-C2DF-D132262D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73" y="1215730"/>
            <a:ext cx="4740051" cy="829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59556-E372-D414-9EBC-517574EF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25" y="2543552"/>
            <a:ext cx="1814144" cy="74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551E8-5DE6-8AC9-02CB-A9214EE68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92" y="3788819"/>
            <a:ext cx="9815411" cy="13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90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9FCB01-B6C3-7B10-D668-A66BD46D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1104698"/>
            <a:ext cx="7674005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81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1A2BD-1273-2CA2-5567-1AFCD82E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761" y="1230708"/>
            <a:ext cx="2578477" cy="15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AF5EE-E739-14ED-4055-A23A3F7A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15" y="3203937"/>
            <a:ext cx="9998306" cy="18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3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5AF40-28F6-7BFF-45C7-311B1021835E}"/>
              </a:ext>
            </a:extLst>
          </p:cNvPr>
          <p:cNvSpPr txBox="1"/>
          <p:nvPr/>
        </p:nvSpPr>
        <p:spPr>
          <a:xfrm>
            <a:off x="3195274" y="1566994"/>
            <a:ext cx="5801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Sort the list by the length of the values: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866FA-5F26-DE4C-CB46-08550B0B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8" y="3212890"/>
            <a:ext cx="10387763" cy="20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85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395</TotalTime>
  <Words>1158</Words>
  <Application>Microsoft Office PowerPoint</Application>
  <PresentationFormat>Widescreen</PresentationFormat>
  <Paragraphs>65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Algerian</vt:lpstr>
      <vt:lpstr>Arial</vt:lpstr>
      <vt:lpstr>Arial Black</vt:lpstr>
      <vt:lpstr>Calibri</vt:lpstr>
      <vt:lpstr>Calibri Light</vt:lpstr>
      <vt:lpstr>Consolas</vt:lpstr>
      <vt:lpstr>Garamond</vt:lpstr>
      <vt:lpstr>Segoe UI</vt:lpstr>
      <vt:lpstr>Verdana</vt:lpstr>
      <vt:lpstr>有機</vt:lpstr>
      <vt:lpstr>MY JOURNAL TO PYTHON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JOURNAL TO PYTHON</dc:title>
  <dc:creator>owner</dc:creator>
  <cp:lastModifiedBy>Chandro Ermitanio</cp:lastModifiedBy>
  <cp:revision>12</cp:revision>
  <dcterms:created xsi:type="dcterms:W3CDTF">2022-11-23T00:37:42Z</dcterms:created>
  <dcterms:modified xsi:type="dcterms:W3CDTF">2022-11-26T20:05:14Z</dcterms:modified>
</cp:coreProperties>
</file>